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256" r:id="rId3"/>
    <p:sldId id="689" r:id="rId4"/>
    <p:sldId id="384" r:id="rId5"/>
    <p:sldId id="385" r:id="rId6"/>
    <p:sldId id="386" r:id="rId7"/>
    <p:sldId id="1316" r:id="rId8"/>
    <p:sldId id="1317" r:id="rId9"/>
    <p:sldId id="1254" r:id="rId10"/>
    <p:sldId id="387" r:id="rId11"/>
    <p:sldId id="1248" r:id="rId12"/>
    <p:sldId id="1183" r:id="rId13"/>
    <p:sldId id="388" r:id="rId14"/>
    <p:sldId id="389" r:id="rId15"/>
    <p:sldId id="390" r:id="rId16"/>
    <p:sldId id="1255" r:id="rId17"/>
    <p:sldId id="1256" r:id="rId18"/>
    <p:sldId id="1257" r:id="rId19"/>
    <p:sldId id="432" r:id="rId20"/>
    <p:sldId id="426" r:id="rId21"/>
    <p:sldId id="427" r:id="rId22"/>
    <p:sldId id="428" r:id="rId23"/>
    <p:sldId id="435" r:id="rId24"/>
    <p:sldId id="429" r:id="rId25"/>
    <p:sldId id="430" r:id="rId26"/>
    <p:sldId id="436" r:id="rId27"/>
    <p:sldId id="431" r:id="rId28"/>
    <p:sldId id="437" r:id="rId29"/>
    <p:sldId id="438" r:id="rId30"/>
    <p:sldId id="452" r:id="rId31"/>
    <p:sldId id="1249" r:id="rId32"/>
    <p:sldId id="468" r:id="rId33"/>
    <p:sldId id="459" r:id="rId34"/>
    <p:sldId id="469" r:id="rId35"/>
    <p:sldId id="717" r:id="rId36"/>
    <p:sldId id="470" r:id="rId37"/>
    <p:sldId id="483" r:id="rId38"/>
    <p:sldId id="1250" r:id="rId39"/>
    <p:sldId id="484" r:id="rId40"/>
    <p:sldId id="1252" r:id="rId41"/>
    <p:sldId id="1364" r:id="rId42"/>
    <p:sldId id="485" r:id="rId43"/>
    <p:sldId id="655" r:id="rId44"/>
    <p:sldId id="1379" r:id="rId45"/>
    <p:sldId id="1380" r:id="rId46"/>
    <p:sldId id="1381" r:id="rId47"/>
    <p:sldId id="1382" r:id="rId48"/>
    <p:sldId id="1383" r:id="rId49"/>
    <p:sldId id="1384" r:id="rId50"/>
    <p:sldId id="1385" r:id="rId51"/>
    <p:sldId id="1386" r:id="rId52"/>
    <p:sldId id="1387" r:id="rId53"/>
    <p:sldId id="1388" r:id="rId54"/>
    <p:sldId id="1391" r:id="rId55"/>
    <p:sldId id="1394" r:id="rId56"/>
    <p:sldId id="1390" r:id="rId57"/>
    <p:sldId id="1392" r:id="rId58"/>
    <p:sldId id="1389" r:id="rId59"/>
    <p:sldId id="657" r:id="rId60"/>
    <p:sldId id="658" r:id="rId61"/>
    <p:sldId id="659" r:id="rId62"/>
    <p:sldId id="660" r:id="rId63"/>
    <p:sldId id="661" r:id="rId64"/>
    <p:sldId id="662" r:id="rId65"/>
    <p:sldId id="663" r:id="rId66"/>
    <p:sldId id="664" r:id="rId67"/>
    <p:sldId id="665" r:id="rId68"/>
    <p:sldId id="666" r:id="rId69"/>
    <p:sldId id="667" r:id="rId70"/>
    <p:sldId id="1315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notesMaster" Target="notesMasters/notesMaster1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Business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programmer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9520" y="2029460"/>
            <a:ext cx="717232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Lawyer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2200910"/>
            <a:ext cx="76962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Landscaper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3465" y="2252980"/>
            <a:ext cx="75438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New workflows and new Opportunities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1: Surgeon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80615"/>
            <a:ext cx="10515600" cy="3241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2: Legal documentation review	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825625"/>
            <a:ext cx="1027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3: Marketing automation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825625"/>
            <a:ext cx="103320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Helping customers build websites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2040" y="2110105"/>
            <a:ext cx="7486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2255" y="1825625"/>
            <a:ext cx="9126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5790" y="206375"/>
            <a:ext cx="312801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How generative AI works </a:t>
            </a:r>
            <a:endParaRPr lang="en-US"/>
          </a:p>
          <a:p>
            <a:pPr lvl="1"/>
            <a:r>
              <a:rPr lang="en-US"/>
              <a:t>What it can and cannot do</a:t>
            </a:r>
            <a:endParaRPr lang="en-US"/>
          </a:p>
          <a:p>
            <a:pPr lvl="1"/>
            <a:r>
              <a:rPr lang="en-US"/>
              <a:t>Common use cases: Writing, reading, chatting </a:t>
            </a:r>
            <a:endParaRPr lang="en-US"/>
          </a:p>
          <a:p>
            <a:r>
              <a:rPr lang="en-US"/>
              <a:t>Generative AI Projects</a:t>
            </a:r>
            <a:endParaRPr lang="en-US"/>
          </a:p>
          <a:p>
            <a:pPr lvl="1"/>
            <a:r>
              <a:rPr lang="en-US"/>
              <a:t>Lifecycle of a generative AI project </a:t>
            </a:r>
            <a:endParaRPr lang="en-US"/>
          </a:p>
          <a:p>
            <a:pPr lvl="1"/>
            <a:r>
              <a:rPr lang="en-US"/>
              <a:t>Technology options: Prompting, RAG, Fine-tuning </a:t>
            </a:r>
            <a:endParaRPr lang="en-US"/>
          </a:p>
          <a:p>
            <a:r>
              <a:rPr lang="en-US"/>
              <a:t>Implications on Business and Society</a:t>
            </a:r>
            <a:endParaRPr lang="en-US"/>
          </a:p>
          <a:p>
            <a:pPr lvl="1"/>
            <a:r>
              <a:rPr lang="en-US"/>
              <a:t>Analyzing tasks in jobs for automation or augmentation potential</a:t>
            </a:r>
            <a:endParaRPr lang="en-US"/>
          </a:p>
          <a:p>
            <a:pPr lvl="1"/>
            <a:r>
              <a:rPr lang="en-US"/>
              <a:t>Societal concerns, responsible AI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83610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Evaluation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Evaluation - Challenges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9120" y="1691005"/>
            <a:ext cx="502920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3072130"/>
            <a:ext cx="1061910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Evaluation benchmarks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46375"/>
            <a:ext cx="105156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Toxic language</a:t>
            </a:r>
            <a:endParaRPr lang="en-US"/>
          </a:p>
          <a:p>
            <a:r>
              <a:rPr lang="en-US"/>
              <a:t>Aggressive responses</a:t>
            </a:r>
            <a:endParaRPr lang="en-US"/>
          </a:p>
          <a:p>
            <a:r>
              <a:rPr lang="en-US"/>
              <a:t>Providing dangerous information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</a:t>
            </a:r>
            <a:r>
              <a:rPr lang="en-US">
                <a:sym typeface="+mn-ea"/>
              </a:rPr>
              <a:t>Limitations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Hallucination</a:t>
            </a:r>
            <a:r>
              <a:rPr lang="en-US"/>
              <a:t> refers to making statements that sound plausible but are not true. </a:t>
            </a:r>
            <a:endParaRPr lang="en-US"/>
          </a:p>
          <a:p>
            <a:r>
              <a:rPr lang="en-US"/>
              <a:t>To reduce hallucinations:</a:t>
            </a:r>
            <a:endParaRPr lang="en-US"/>
          </a:p>
          <a:p>
            <a:pPr lvl="1"/>
            <a:r>
              <a:rPr lang="en-US"/>
              <a:t>First find relevant information and </a:t>
            </a:r>
            <a:endParaRPr lang="en-US"/>
          </a:p>
          <a:p>
            <a:pPr lvl="1"/>
            <a:r>
              <a:rPr lang="en-US"/>
              <a:t>Then answer questions based on that relevant information.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825625"/>
            <a:ext cx="103606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385945"/>
            <a:ext cx="10515600" cy="1990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0455" y="1691005"/>
            <a:ext cx="99402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/>
              <a:t>Constitutional AI is a set of techniques developed by researchers at Anthropic to align AI systems with human values, making them helpful, harmless, and honest. </a:t>
            </a:r>
            <a:endParaRPr 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Constitutional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Aligning LLM Behavior with a “Constitution”: Constitutional AI defines a constitution based on human principles, such as avoiding harm, respecting preferences, and providing true information. This constitution shapes how the AI behaves.</a:t>
            </a:r>
            <a:endParaRPr lang="en-US"/>
          </a:p>
          <a:p>
            <a:r>
              <a:rPr lang="en-US"/>
              <a:t>Self-Supervision and Adversarial Training: The AI learns to behave according to its constitution without explicit human labeling or oversight. Techniques like self-supervision and adversarial training play a crucial role.</a:t>
            </a:r>
            <a:endParaRPr lang="en-US"/>
          </a:p>
          <a:p>
            <a:r>
              <a:rPr lang="en-US"/>
              <a:t>Constrained Optimization: Constitutional AI ensures that the AI pursues helpfulness under its constitutional constraints, rather than seeking open-ended goals.</a:t>
            </a:r>
            <a:endParaRPr lang="en-US"/>
          </a:p>
          <a:p>
            <a:r>
              <a:rPr lang="en-US"/>
              <a:t>Safe Model Design: The training data and model architecture are designed to encode beneficial behaviors and avoid unsafe or deceptive actions.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of constitutional principles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4515"/>
            <a:ext cx="1051560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Sample instructions for human labelers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6815" y="1825625"/>
            <a:ext cx="8996045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Collect human feedback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your model alignment criterion</a:t>
            </a:r>
            <a:endParaRPr lang="en-US"/>
          </a:p>
          <a:p>
            <a:r>
              <a:rPr lang="en-US"/>
              <a:t>For the prompt-response sets that you just generated, obtain human feedback through labeler workforce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3005455"/>
            <a:ext cx="8988425" cy="31718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14295"/>
            <a:ext cx="10515600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Bias and Toxicity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 can reflect the biases that exist in the text it learned from.</a:t>
            </a:r>
            <a:endParaRPr lang="en-US"/>
          </a:p>
          <a:p>
            <a:r>
              <a:rPr lang="en-US"/>
              <a:t>Some LLMs can output toxic or other harmful speech, but most models have gotten much safer over time.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3587750"/>
            <a:ext cx="8389620" cy="23704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Responsible AI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Responsible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Fairness: Ensuring AI does not perpetuate or amplify biases</a:t>
            </a:r>
            <a:endParaRPr lang="en-US"/>
          </a:p>
          <a:p>
            <a:r>
              <a:rPr lang="en-US"/>
              <a:t>Transparency: Making AI systems and their decisions understandable to stakeholders impacted</a:t>
            </a:r>
            <a:endParaRPr lang="en-US"/>
          </a:p>
          <a:p>
            <a:r>
              <a:rPr lang="en-US"/>
              <a:t>Privacy: Protecting user data and ensure confidentiality</a:t>
            </a:r>
            <a:endParaRPr lang="en-US"/>
          </a:p>
          <a:p>
            <a:r>
              <a:rPr lang="en-US"/>
              <a:t>Security: Safeguard AI systems from malicious attacks</a:t>
            </a:r>
            <a:endParaRPr lang="en-US"/>
          </a:p>
          <a:p>
            <a:r>
              <a:rPr lang="en-US"/>
              <a:t>Ethical Use: Ensuring AI is used for beneficial purposes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responsible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 a culture that encourages discussion and debate on ethical issues </a:t>
            </a:r>
            <a:endParaRPr lang="en-US"/>
          </a:p>
          <a:p>
            <a:r>
              <a:rPr lang="en-US"/>
              <a:t>Brainstorm how things can go wrong </a:t>
            </a:r>
            <a:endParaRPr lang="en-US"/>
          </a:p>
          <a:p>
            <a:pPr lvl="1"/>
            <a:r>
              <a:rPr lang="en-US"/>
              <a:t>E.g., Could there be issues with fairness, transparency, privacy, security, ethical use? </a:t>
            </a:r>
            <a:endParaRPr lang="en-US"/>
          </a:p>
          <a:p>
            <a:r>
              <a:rPr lang="en-US"/>
              <a:t>Work with a diverse team and include perspectives from all stakeholders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Responsible AI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Special challenges of responsible generative AI</a:t>
            </a:r>
            <a:endParaRPr lang="en-US"/>
          </a:p>
          <a:p>
            <a:r>
              <a:rPr lang="en-US"/>
              <a:t>Toxicity</a:t>
            </a:r>
            <a:endParaRPr lang="en-US"/>
          </a:p>
          <a:p>
            <a:r>
              <a:rPr lang="en-US"/>
              <a:t>Hallucinations</a:t>
            </a:r>
            <a:endParaRPr lang="en-US"/>
          </a:p>
          <a:p>
            <a:r>
              <a:rPr lang="en-US"/>
              <a:t>Intellectual Property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Toxicity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Toxicity</a:t>
            </a:r>
            <a:endParaRPr lang="en-US"/>
          </a:p>
          <a:p>
            <a:pPr lvl="1"/>
            <a:r>
              <a:rPr lang="en-US"/>
              <a:t>LLM returns responses that can be potentially harmful or discriminatory towards protected groups or protected attributes</a:t>
            </a:r>
            <a:endParaRPr lang="en-US"/>
          </a:p>
          <a:p>
            <a:r>
              <a:rPr lang="en-US"/>
              <a:t>How to mitigate?</a:t>
            </a:r>
            <a:endParaRPr lang="en-US"/>
          </a:p>
          <a:p>
            <a:pPr lvl="1"/>
            <a:r>
              <a:rPr lang="en-US"/>
              <a:t>Careful curation of training data</a:t>
            </a:r>
            <a:endParaRPr lang="en-US"/>
          </a:p>
          <a:p>
            <a:pPr lvl="1"/>
            <a:r>
              <a:rPr lang="en-US"/>
              <a:t>Train guardrail models to filter out unwanted content</a:t>
            </a:r>
            <a:endParaRPr lang="en-US"/>
          </a:p>
          <a:p>
            <a:pPr lvl="1"/>
            <a:r>
              <a:rPr lang="en-US"/>
              <a:t>Diverse group of human annotators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Hallucinations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 generates factually incorrect content </a:t>
            </a:r>
            <a:endParaRPr lang="en-US"/>
          </a:p>
          <a:p>
            <a:r>
              <a:rPr lang="en-US"/>
              <a:t>How to mitigate?</a:t>
            </a:r>
            <a:endParaRPr lang="en-US"/>
          </a:p>
          <a:p>
            <a:pPr lvl="1"/>
            <a:r>
              <a:rPr lang="en-US"/>
              <a:t>Educate users about how generative AI works</a:t>
            </a:r>
            <a:endParaRPr lang="en-US"/>
          </a:p>
          <a:p>
            <a:pPr lvl="1"/>
            <a:r>
              <a:rPr lang="en-US"/>
              <a:t>Add disclaimers </a:t>
            </a:r>
            <a:endParaRPr lang="en-US"/>
          </a:p>
          <a:p>
            <a:pPr lvl="1"/>
            <a:r>
              <a:rPr lang="en-US"/>
              <a:t>Augment LLMs with independent, verified citation databases</a:t>
            </a:r>
            <a:endParaRPr lang="en-US"/>
          </a:p>
          <a:p>
            <a:pPr lvl="1"/>
            <a:r>
              <a:rPr lang="en-US"/>
              <a:t>Define intended/unintended use cases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Intellectual Property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Ensure people aren't plagiarizing, make sure there aren't any copyright issues</a:t>
            </a:r>
            <a:endParaRPr lang="en-US"/>
          </a:p>
          <a:p>
            <a:r>
              <a:rPr lang="en-US"/>
              <a:t>How to mitigate?</a:t>
            </a:r>
            <a:endParaRPr lang="en-US"/>
          </a:p>
          <a:p>
            <a:pPr lvl="1"/>
            <a:r>
              <a:rPr lang="en-US"/>
              <a:t>Mix of technologies:</a:t>
            </a:r>
            <a:endParaRPr lang="en-US"/>
          </a:p>
          <a:p>
            <a:pPr lvl="2"/>
            <a:r>
              <a:rPr lang="en-US"/>
              <a:t>Policy, and legal mechanisms</a:t>
            </a:r>
            <a:endParaRPr lang="en-US"/>
          </a:p>
          <a:p>
            <a:pPr lvl="2"/>
            <a:r>
              <a:rPr lang="en-US"/>
              <a:t>Machine "unlearning"</a:t>
            </a:r>
            <a:endParaRPr lang="en-US"/>
          </a:p>
          <a:p>
            <a:pPr lvl="2"/>
            <a:r>
              <a:rPr lang="en-US"/>
              <a:t>Filtering and blocking approaches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Responsibly build and use generative AI models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use cases: the more specific/narrow, the better</a:t>
            </a:r>
            <a:endParaRPr lang="en-US"/>
          </a:p>
          <a:p>
            <a:r>
              <a:rPr lang="en-US"/>
              <a:t>Assess risks for each use case</a:t>
            </a:r>
            <a:endParaRPr lang="en-US"/>
          </a:p>
          <a:p>
            <a:r>
              <a:rPr lang="en-US"/>
              <a:t>Evaluate performance for each use case</a:t>
            </a:r>
            <a:endParaRPr lang="en-US"/>
          </a:p>
          <a:p>
            <a:r>
              <a:rPr lang="en-US"/>
              <a:t>Iterate over entire AI lifecycle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Safegaurd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 descr="Screenshot 2024-07-09 102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2475" y="0"/>
            <a:ext cx="30664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Llama Safegaurd </a:t>
            </a:r>
            <a:endParaRPr lang="en-US"/>
          </a:p>
        </p:txBody>
      </p:sp>
      <p:pic>
        <p:nvPicPr>
          <p:cNvPr id="24" name="Picture 23" descr="Screenshot 2024-07-09 102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2655570"/>
            <a:ext cx="8582025" cy="36290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" name="Picture 20" descr="Screenshot 2024-07-09 102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475" y="2844165"/>
            <a:ext cx="10178415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Llama Safegaurd </a:t>
            </a:r>
            <a:endParaRPr lang="en-US"/>
          </a:p>
        </p:txBody>
      </p:sp>
      <p:pic>
        <p:nvPicPr>
          <p:cNvPr id="25" name="Picture 24" descr="Screenshot 2024-07-09 1027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2900" y="1890395"/>
            <a:ext cx="84582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Picture 22" descr="Screenshot 2024-07-09 1025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8755" y="125730"/>
            <a:ext cx="8496300" cy="64198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Llama Safegaurd </a:t>
            </a:r>
            <a:endParaRPr lang="en-US"/>
          </a:p>
        </p:txBody>
      </p:sp>
      <p:pic>
        <p:nvPicPr>
          <p:cNvPr id="26" name="Picture 25" descr="Screenshot 2024-07-09 102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720" y="1943100"/>
            <a:ext cx="8543925" cy="44100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Society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Concerns about AI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Concern 1: Amplifying humanity’s worst impulses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LLMs are trained on text from the internet, which reflects some of humanity’s best qualities, but also some of its worst</a:t>
            </a:r>
            <a:endParaRPr lang="en-US"/>
          </a:p>
          <a:p>
            <a:r>
              <a:rPr lang="en-US"/>
              <a:t>Will it amplify our worst impulses?</a:t>
            </a:r>
            <a:endParaRPr lang="en-US"/>
          </a:p>
          <a:p>
            <a:r>
              <a:rPr lang="en-US"/>
              <a:t>Bias example: The </a:t>
            </a:r>
            <a:r>
              <a:rPr lang="en-US">
                <a:sym typeface="+mn-ea"/>
              </a:rPr>
              <a:t>_________ was a CEO.</a:t>
            </a:r>
            <a:endParaRPr lang="en-US"/>
          </a:p>
          <a:p>
            <a:endParaRPr lang="en-US"/>
          </a:p>
          <a:p>
            <a:r>
              <a:rPr lang="en-US"/>
              <a:t>LLMs are becoming less biased through fine-tuning and more advanced techniques such as Reinforcement </a:t>
            </a:r>
            <a:endParaRPr lang="en-US"/>
          </a:p>
          <a:p>
            <a:r>
              <a:rPr lang="en-US"/>
              <a:t>Learning from Human Feedback (RLHF)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90" y="365125"/>
            <a:ext cx="11530965" cy="1325880"/>
          </a:xfrm>
        </p:spPr>
        <p:txBody>
          <a:bodyPr>
            <a:normAutofit fontScale="90000"/>
          </a:bodyPr>
          <a:p>
            <a:r>
              <a:rPr lang="en-US"/>
              <a:t>Reinforcement learning from human feedback (RLHF)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80" y="1825625"/>
            <a:ext cx="6213475" cy="4351655"/>
          </a:xfrm>
        </p:spPr>
        <p:txBody>
          <a:bodyPr/>
          <a:p>
            <a:r>
              <a:rPr lang="en-US"/>
              <a:t>Reduce bias</a:t>
            </a:r>
            <a:endParaRPr lang="en-US"/>
          </a:p>
          <a:p>
            <a:pPr lvl="1"/>
            <a:r>
              <a:rPr lang="en-US"/>
              <a:t>Step 1: Train an answer quality (reward) model </a:t>
            </a:r>
            <a:endParaRPr lang="en-US"/>
          </a:p>
          <a:p>
            <a:pPr lvl="1"/>
            <a:r>
              <a:rPr lang="en-US"/>
              <a:t>Prompt: The _________ was a CEO.</a:t>
            </a:r>
            <a:endParaRPr lang="en-US"/>
          </a:p>
          <a:p>
            <a:pPr lvl="1"/>
            <a:r>
              <a:rPr lang="en-US"/>
              <a:t>Step 2: Have LLM generate a lot of responses. Further train it to generate more responses that get high scores.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105" y="1825625"/>
            <a:ext cx="450088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2: Job loss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“If you work as a radiologist, you’re like the coyote that’s already over the edge of the cliff, but hasn’t yet looked down, so it doesn’t realize there’s no ground underneath them.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People should stop training radiologists now.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It’s just completely obvious that within five years deep learning is going to do better than radiologists.”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Geoff Hinton, 2016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 tasks (O*NET)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0510" y="1825625"/>
            <a:ext cx="911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1965" y="2148205"/>
            <a:ext cx="8686800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“AI won’t replace radiologists.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radiologists that use AI will replace radiologists that don’t.”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Curtis Langlotz</a:t>
            </a:r>
            <a:endParaRPr lang="en-US"/>
          </a:p>
          <a:p>
            <a:pPr marL="0" indent="0" algn="r">
              <a:buNone/>
            </a:pPr>
            <a:r>
              <a:rPr lang="en-US"/>
              <a:t>Professor of Radiology</a:t>
            </a:r>
            <a:endParaRPr lang="en-US"/>
          </a:p>
          <a:p>
            <a:pPr marL="0" indent="0" algn="r">
              <a:buNone/>
            </a:pPr>
            <a:r>
              <a:rPr lang="en-US"/>
              <a:t>Stanford University 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3: Human extinction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Examples of harm caused by AI 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-204" r="67668"/>
          <a:stretch>
            <a:fillRect/>
          </a:stretch>
        </p:blipFill>
        <p:spPr>
          <a:xfrm>
            <a:off x="1952625" y="2395220"/>
            <a:ext cx="3507740" cy="405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68704"/>
          <a:stretch>
            <a:fillRect/>
          </a:stretch>
        </p:blipFill>
        <p:spPr>
          <a:xfrm>
            <a:off x="6163945" y="2395220"/>
            <a:ext cx="3395345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Human extinction?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Extinction arguments are not concrete</a:t>
            </a:r>
            <a:endParaRPr lang="en-US"/>
          </a:p>
          <a:p>
            <a:r>
              <a:rPr lang="en-US"/>
              <a:t>Most arguments boil down to “it could happen.”</a:t>
            </a:r>
            <a:endParaRPr lang="en-US"/>
          </a:p>
          <a:p>
            <a:r>
              <a:rPr lang="en-US"/>
              <a:t>“This is a new type of technology.”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Perfect control not needed to be valuable and safe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Humanity has ample experience controlling many things far more powerful than any other creatures.</a:t>
            </a:r>
            <a:endParaRPr lang="en-US"/>
          </a:p>
          <a:p>
            <a:r>
              <a:rPr lang="en-US"/>
              <a:t>Many things that we can’t fully control are nonetheless valuable and safe. Example: Airplanes.</a:t>
            </a:r>
            <a:endParaRPr lang="en-US"/>
          </a:p>
          <a:p>
            <a:r>
              <a:rPr lang="en-US"/>
              <a:t> If we look at the real risks to humanity – such as climate change and pandemics – AI will be a key part of the solution.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Artificial General Intelligence  AGI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800"/>
              <a:t>Artificial General Intelligence (AGI):</a:t>
            </a:r>
            <a:endParaRPr lang="en-US" sz="1800"/>
          </a:p>
          <a:p>
            <a:pPr lvl="1"/>
            <a:r>
              <a:rPr lang="en-US" sz="1600"/>
              <a:t>AGI refers to AI systems that possess human-like cognitive abilities and can perform any intellectual task that a human can.</a:t>
            </a:r>
            <a:endParaRPr lang="en-US" sz="1600"/>
          </a:p>
          <a:p>
            <a:pPr lvl="1"/>
            <a:r>
              <a:rPr lang="en-US" sz="1600"/>
              <a:t> Unlike specialized AI (which excels in specific domains like image recognition or natural language processing), AGI aims for broad adaptability and versatility.</a:t>
            </a:r>
            <a:endParaRPr lang="en-US" sz="1600"/>
          </a:p>
          <a:p>
            <a:pPr lvl="1"/>
            <a:r>
              <a:rPr lang="en-US" sz="1600"/>
              <a:t>Achieving AGI remains an ongoing challenge, but it represents the ultimate goal of AI research.</a:t>
            </a:r>
            <a:endParaRPr lang="en-US" sz="1600"/>
          </a:p>
          <a:p>
            <a:r>
              <a:rPr lang="en-US" sz="1800"/>
              <a:t>Examples:</a:t>
            </a:r>
            <a:endParaRPr lang="en-US" sz="1800"/>
          </a:p>
          <a:p>
            <a:pPr lvl="1"/>
            <a:r>
              <a:rPr lang="en-US" sz="1600"/>
              <a:t>Learning to Drive a Car: AGI would be capable of learning to drive a car through practice, similar to how humans acquire this skill. (human Learn to drive a car through ~20 hours of practice) </a:t>
            </a:r>
            <a:endParaRPr lang="en-US" sz="1600"/>
          </a:p>
          <a:p>
            <a:pPr lvl="1"/>
            <a:r>
              <a:rPr lang="en-US" sz="1600"/>
              <a:t>Completing a PhD Thesis: An AGI system could autonomously conduct research, analyze data, and write a comprehensive thesis over several years.(human Complete a PhD thesis after ~4 years of work) </a:t>
            </a:r>
            <a:endParaRPr lang="en-US" sz="1600"/>
          </a:p>
          <a:p>
            <a:pPr lvl="1"/>
            <a:r>
              <a:rPr lang="en-US" sz="1600"/>
              <a:t>Programming Tasks: AGI could handle all aspects of software development, from coding and debugging to designing algorithms and optimizing performance.</a:t>
            </a:r>
            <a:endParaRPr lang="en-US" sz="1600"/>
          </a:p>
          <a:p>
            <a:r>
              <a:rPr lang="en-US" sz="1800"/>
              <a:t>Remember that AGI is still theoretical, and while we've made significant progress in AI, achieving true AGI remains an exciting but challenging frontier!</a:t>
            </a:r>
            <a:endParaRPr lang="en-US"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7836</Words>
  <Application>WPS Presentation</Application>
  <PresentationFormat>Widescreen</PresentationFormat>
  <Paragraphs>275</Paragraphs>
  <Slides>69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Generative AI for Researchers</vt:lpstr>
      <vt:lpstr>Retrieval Augmented Generation (RAG)</vt:lpstr>
      <vt:lpstr>Retrieval Augmented Generation (RAG) example</vt:lpstr>
      <vt:lpstr>Retrieval Augmented Generation (RAG) example</vt:lpstr>
      <vt:lpstr>Retrieval Augmented Generation (RAG) example</vt:lpstr>
      <vt:lpstr>PowerPoint 演示文稿</vt:lpstr>
      <vt:lpstr>Embeddings </vt:lpstr>
      <vt:lpstr>LLM-powered applications Retrieval Augmented Generation   RAG</vt:lpstr>
      <vt:lpstr>Examples of RAG applications</vt:lpstr>
      <vt:lpstr>RAG applications</vt:lpstr>
      <vt:lpstr>GPT4all RAG</vt:lpstr>
      <vt:lpstr>Examples of RAG applications</vt:lpstr>
      <vt:lpstr>Examples of RAG applications</vt:lpstr>
      <vt:lpstr>Examples of RAG applications</vt:lpstr>
      <vt:lpstr>Example: Searching legal documents</vt:lpstr>
      <vt:lpstr>Example: Searching legal documents</vt:lpstr>
      <vt:lpstr>RAG integrates with many types of data sources</vt:lpstr>
      <vt:lpstr>Generative AI and Business</vt:lpstr>
      <vt:lpstr>Computer programmer</vt:lpstr>
      <vt:lpstr>Lawyer</vt:lpstr>
      <vt:lpstr>Landscaper</vt:lpstr>
      <vt:lpstr>New workflows and new Opportunities</vt:lpstr>
      <vt:lpstr>Example 1: Surgeon</vt:lpstr>
      <vt:lpstr>Example 2: Legal documentation review	</vt:lpstr>
      <vt:lpstr>Example 3: Marketing automation</vt:lpstr>
      <vt:lpstr>Example: Helping customers build websites</vt:lpstr>
      <vt:lpstr>Wordpress AI Assitant </vt:lpstr>
      <vt:lpstr>Wordpress AI Assitant </vt:lpstr>
      <vt:lpstr>Summary</vt:lpstr>
      <vt:lpstr>LLMs Evaluation </vt:lpstr>
      <vt:lpstr>LLM Evaluation - Challenges </vt:lpstr>
      <vt:lpstr>Evaluation benchmarks</vt:lpstr>
      <vt:lpstr>Models behaving badly</vt:lpstr>
      <vt:lpstr>LLMs Limitations</vt:lpstr>
      <vt:lpstr>Models behaving badly</vt:lpstr>
      <vt:lpstr>Constitutional AI </vt:lpstr>
      <vt:lpstr>Constitutional AI </vt:lpstr>
      <vt:lpstr>Example of constitutional principles</vt:lpstr>
      <vt:lpstr>Sample instructions for human labelers</vt:lpstr>
      <vt:lpstr>Collect human feedback</vt:lpstr>
      <vt:lpstr>Constitutional AI </vt:lpstr>
      <vt:lpstr>Bias and Toxicity</vt:lpstr>
      <vt:lpstr>Responsible AI </vt:lpstr>
      <vt:lpstr>Responsible AI </vt:lpstr>
      <vt:lpstr>Tips for responsible AI </vt:lpstr>
      <vt:lpstr>Responsible AI</vt:lpstr>
      <vt:lpstr>Toxicity</vt:lpstr>
      <vt:lpstr>Hallucinations</vt:lpstr>
      <vt:lpstr>Intellectual Property</vt:lpstr>
      <vt:lpstr>Responsibly build and use generative AI models</vt:lpstr>
      <vt:lpstr>Llama Safegaurd </vt:lpstr>
      <vt:lpstr>PowerPoint 演示文稿</vt:lpstr>
      <vt:lpstr>Llama Safegaurd </vt:lpstr>
      <vt:lpstr>PowerPoint 演示文稿</vt:lpstr>
      <vt:lpstr>Llama Safegaurd </vt:lpstr>
      <vt:lpstr>PowerPoint 演示文稿</vt:lpstr>
      <vt:lpstr>Llama Safegaurd </vt:lpstr>
      <vt:lpstr>Generative AI and Society</vt:lpstr>
      <vt:lpstr>Concern 1: Amplifying humanity’s worst impulses </vt:lpstr>
      <vt:lpstr>Reinforcement learning from human feedback (RLHF)</vt:lpstr>
      <vt:lpstr>Concern 2: Job loss</vt:lpstr>
      <vt:lpstr>Radiologist tasks (O*NET)</vt:lpstr>
      <vt:lpstr>Radiologist</vt:lpstr>
      <vt:lpstr>Radiologists </vt:lpstr>
      <vt:lpstr>Concern 3: Human extinction </vt:lpstr>
      <vt:lpstr>Human extinction?</vt:lpstr>
      <vt:lpstr>Perfect control not needed to be valuable and safe</vt:lpstr>
      <vt:lpstr>Artificial General Intelligence  AGI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283</cp:revision>
  <dcterms:created xsi:type="dcterms:W3CDTF">2024-07-10T06:40:00Z</dcterms:created>
  <dcterms:modified xsi:type="dcterms:W3CDTF">2024-07-22T04:55:16Z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1033-12.2.0.13472</vt:lpwstr>
  </property>
</Properties>
</file>